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A9A3C-BFA7-48B0-A245-D5FD435827CE}" v="20" dt="2023-07-29T16:48:26.1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58" autoAdjust="0"/>
  </p:normalViewPr>
  <p:slideViewPr>
    <p:cSldViewPr snapToGrid="0" showGuides="1">
      <p:cViewPr varScale="1">
        <p:scale>
          <a:sx n="105" d="100"/>
          <a:sy n="105" d="100"/>
        </p:scale>
        <p:origin x="1338"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30.07.2023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30.07.2023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
        <p:nvSpPr>
          <p:cNvPr id="4" name="Rectangle 3">
            <a:extLst>
              <a:ext uri="{FF2B5EF4-FFF2-40B4-BE49-F238E27FC236}">
                <a16:creationId xmlns:a16="http://schemas.microsoft.com/office/drawing/2014/main" id="{A83AD836-1356-41FF-BF65-32F8D2DDDB75}"/>
              </a:ext>
            </a:extLst>
          </p:cNvPr>
          <p:cNvSpPr/>
          <p:nvPr/>
        </p:nvSpPr>
        <p:spPr>
          <a:xfrm>
            <a:off x="145915" y="1535060"/>
            <a:ext cx="2801566" cy="3787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Rectangle 5">
            <a:extLst>
              <a:ext uri="{FF2B5EF4-FFF2-40B4-BE49-F238E27FC236}">
                <a16:creationId xmlns:a16="http://schemas.microsoft.com/office/drawing/2014/main" id="{A4EB997E-E7CF-4214-9AA0-DA6B110A8BDB}"/>
              </a:ext>
            </a:extLst>
          </p:cNvPr>
          <p:cNvSpPr/>
          <p:nvPr/>
        </p:nvSpPr>
        <p:spPr>
          <a:xfrm>
            <a:off x="3599234" y="2733472"/>
            <a:ext cx="4367719" cy="25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FDD8FE-8DE3-4393-BE06-15776C5B58D9}"/>
              </a:ext>
            </a:extLst>
          </p:cNvPr>
          <p:cNvSpPr/>
          <p:nvPr/>
        </p:nvSpPr>
        <p:spPr>
          <a:xfrm>
            <a:off x="10797702" y="1157591"/>
            <a:ext cx="1318098" cy="4503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022FFA-52C7-4C96-ADA8-7C2BDE52635D}"/>
              </a:ext>
            </a:extLst>
          </p:cNvPr>
          <p:cNvSpPr txBox="1"/>
          <p:nvPr/>
        </p:nvSpPr>
        <p:spPr>
          <a:xfrm>
            <a:off x="269131" y="368692"/>
            <a:ext cx="11342451" cy="400110"/>
          </a:xfrm>
          <a:prstGeom prst="rect">
            <a:avLst/>
          </a:prstGeom>
          <a:noFill/>
        </p:spPr>
        <p:txBody>
          <a:bodyPr wrap="square" rtlCol="0">
            <a:spAutoFit/>
          </a:bodyPr>
          <a:lstStyle/>
          <a:p>
            <a:r>
              <a:rPr lang="en-US" altLang="de-DE" sz="2000" b="1" noProof="0" dirty="0">
                <a:solidFill>
                  <a:schemeClr val="tx2"/>
                </a:solidFill>
              </a:rPr>
              <a:t>Methanol Synthesis from Synthesis Gas </a:t>
            </a:r>
            <a:r>
              <a:rPr lang="en-US" altLang="de-DE" sz="2000" b="1" dirty="0">
                <a:solidFill>
                  <a:schemeClr val="tx2"/>
                </a:solidFill>
              </a:rPr>
              <a:t>[2/2]</a:t>
            </a:r>
            <a:endParaRPr lang="en-US" sz="2000" b="1" dirty="0">
              <a:solidFill>
                <a:schemeClr val="tx2"/>
              </a:solidFill>
            </a:endParaRPr>
          </a:p>
        </p:txBody>
      </p:sp>
    </p:spTree>
    <p:extLst>
      <p:ext uri="{BB962C8B-B14F-4D97-AF65-F5344CB8AC3E}">
        <p14:creationId xmlns:p14="http://schemas.microsoft.com/office/powerpoint/2010/main" val="31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2290834949"/>
              </p:ext>
            </p:extLst>
          </p:nvPr>
        </p:nvGraphicFramePr>
        <p:xfrm>
          <a:off x="1968632" y="1574800"/>
          <a:ext cx="8127999" cy="3708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8,460.37372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2,361.08544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10,821.4592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4051422"/>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feeds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185,247,815.8</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2818046477"/>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products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653,621,342.6</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881520824"/>
                  </a:ext>
                </a:extLst>
              </a:tr>
              <a:tr h="370840">
                <a:tc>
                  <a:txBody>
                    <a:bodyPr/>
                    <a:lstStyle/>
                    <a:p>
                      <a:pPr algn="ctr"/>
                      <a:r>
                        <a:rPr lang="de-DE" altLang="zh-CN" sz="1800" b="0" i="0" u="none" strike="noStrike" kern="1200" baseline="0" dirty="0">
                          <a:solidFill>
                            <a:schemeClr val="dk1"/>
                          </a:solidFill>
                          <a:latin typeface="+mn-lt"/>
                          <a:ea typeface="+mn-ea"/>
                          <a:cs typeface="+mn-cs"/>
                        </a:rPr>
                        <a:t>Overall net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468,373,526.7</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228729199"/>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a:xfrm>
            <a:off x="384000" y="1070344"/>
            <a:ext cx="11424885" cy="4820093"/>
          </a:xfrm>
        </p:spPr>
        <p:txBody>
          <a:bodyPr/>
          <a:lstStyle/>
          <a:p>
            <a:r>
              <a:rPr lang="de-DE" dirty="0"/>
              <a:t>The </a:t>
            </a:r>
            <a:r>
              <a:rPr lang="de-DE" dirty="0" err="1"/>
              <a:t>economic</a:t>
            </a:r>
            <a:r>
              <a:rPr lang="de-DE" dirty="0"/>
              <a:t> </a:t>
            </a:r>
            <a:r>
              <a:rPr lang="de-DE" dirty="0" err="1"/>
              <a:t>analysis</a:t>
            </a:r>
            <a:r>
              <a:rPr lang="de-DE" dirty="0"/>
              <a:t> </a:t>
            </a:r>
            <a:r>
              <a:rPr lang="de-DE" dirty="0" err="1"/>
              <a:t>showed</a:t>
            </a:r>
            <a:r>
              <a:rPr lang="de-DE" dirty="0"/>
              <a:t> </a:t>
            </a:r>
            <a:r>
              <a:rPr lang="de-DE" dirty="0" err="1"/>
              <a:t>that</a:t>
            </a:r>
            <a:r>
              <a:rPr lang="de-DE" dirty="0"/>
              <a:t> </a:t>
            </a:r>
            <a:r>
              <a:rPr lang="de-DE" dirty="0" err="1"/>
              <a:t>the</a:t>
            </a:r>
            <a:r>
              <a:rPr lang="de-DE" dirty="0"/>
              <a:t> </a:t>
            </a:r>
            <a:r>
              <a:rPr lang="de-DE" dirty="0" err="1"/>
              <a:t>process</a:t>
            </a:r>
            <a:r>
              <a:rPr lang="de-DE" dirty="0"/>
              <a:t> </a:t>
            </a:r>
            <a:r>
              <a:rPr lang="de-DE" dirty="0" err="1"/>
              <a:t>is</a:t>
            </a:r>
            <a:r>
              <a:rPr lang="de-DE" dirty="0"/>
              <a:t> </a:t>
            </a:r>
            <a:r>
              <a:rPr lang="de-DE" dirty="0" err="1"/>
              <a:t>feasible</a:t>
            </a:r>
            <a:r>
              <a:rPr lang="de-DE" dirty="0"/>
              <a:t> and viable. </a:t>
            </a:r>
          </a:p>
          <a:p>
            <a:r>
              <a:rPr lang="de-DE" dirty="0" err="1"/>
              <a:t>Utilizing</a:t>
            </a:r>
            <a:r>
              <a:rPr lang="de-DE" dirty="0"/>
              <a:t> </a:t>
            </a:r>
            <a:r>
              <a:rPr lang="de-DE" dirty="0" err="1"/>
              <a:t>energy</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could</a:t>
            </a:r>
            <a:r>
              <a:rPr lang="de-DE" dirty="0"/>
              <a:t> </a:t>
            </a:r>
            <a:r>
              <a:rPr lang="de-DE" dirty="0" err="1"/>
              <a:t>ease</a:t>
            </a:r>
            <a:r>
              <a:rPr lang="de-DE" dirty="0"/>
              <a:t> </a:t>
            </a:r>
            <a:r>
              <a:rPr lang="de-DE" dirty="0" err="1"/>
              <a:t>up</a:t>
            </a:r>
            <a:r>
              <a:rPr lang="de-DE" dirty="0"/>
              <a:t> </a:t>
            </a:r>
            <a:r>
              <a:rPr lang="de-DE" dirty="0" err="1"/>
              <a:t>operation</a:t>
            </a:r>
            <a:r>
              <a:rPr lang="de-DE" dirty="0"/>
              <a:t> </a:t>
            </a:r>
            <a:r>
              <a:rPr lang="de-DE" dirty="0" err="1"/>
              <a:t>costs</a:t>
            </a:r>
            <a:r>
              <a:rPr lang="de-DE" dirty="0"/>
              <a:t>.</a:t>
            </a:r>
          </a:p>
          <a:p>
            <a:pPr marL="0" indent="0">
              <a:buNone/>
            </a:pPr>
            <a:endParaRPr lang="de-DE" dirty="0"/>
          </a:p>
          <a:p>
            <a:pPr marL="0" indent="0">
              <a:buNone/>
            </a:pPr>
            <a:endParaRPr lang="de-DE" dirty="0"/>
          </a:p>
          <a:p>
            <a:pPr marL="0" indent="0">
              <a:buNone/>
            </a:pPr>
            <a:r>
              <a:rPr lang="de-DE" sz="2000" b="1" u="sng" dirty="0">
                <a:solidFill>
                  <a:schemeClr val="tx2"/>
                </a:solidFill>
              </a:rPr>
              <a:t>Open Questions: </a:t>
            </a:r>
          </a:p>
          <a:p>
            <a:r>
              <a:rPr lang="de-DE" dirty="0" err="1"/>
              <a:t>Optimizing</a:t>
            </a:r>
            <a:r>
              <a:rPr lang="de-DE" dirty="0"/>
              <a:t> </a:t>
            </a:r>
            <a:r>
              <a:rPr lang="de-DE" dirty="0" err="1"/>
              <a:t>energy</a:t>
            </a:r>
            <a:r>
              <a:rPr lang="de-DE" dirty="0"/>
              <a:t> </a:t>
            </a:r>
            <a:r>
              <a:rPr lang="de-DE" dirty="0" err="1"/>
              <a:t>integration</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conceptually</a:t>
            </a:r>
            <a:r>
              <a:rPr lang="de-DE" dirty="0"/>
              <a:t> </a:t>
            </a:r>
            <a:r>
              <a:rPr lang="de-DE" dirty="0" err="1"/>
              <a:t>through</a:t>
            </a:r>
            <a:r>
              <a:rPr lang="de-DE" dirty="0"/>
              <a:t> </a:t>
            </a:r>
            <a:r>
              <a:rPr lang="de-DE" i="1" dirty="0" err="1"/>
              <a:t>pinch</a:t>
            </a:r>
            <a:r>
              <a:rPr lang="de-DE" i="1" dirty="0"/>
              <a:t>-analysis</a:t>
            </a:r>
            <a:r>
              <a:rPr lang="de-DE" dirty="0"/>
              <a:t> </a:t>
            </a:r>
            <a:r>
              <a:rPr lang="de-DE" dirty="0" err="1"/>
              <a:t>or</a:t>
            </a:r>
            <a:r>
              <a:rPr lang="de-DE" dirty="0"/>
              <a:t> </a:t>
            </a:r>
            <a:r>
              <a:rPr lang="de-DE" i="1" dirty="0" err="1"/>
              <a:t>numerical</a:t>
            </a:r>
            <a:r>
              <a:rPr lang="de-DE" i="1" dirty="0"/>
              <a:t> </a:t>
            </a:r>
            <a:r>
              <a:rPr lang="de-DE" i="1" dirty="0" err="1"/>
              <a:t>optimization</a:t>
            </a:r>
            <a:r>
              <a:rPr lang="de-DE" i="1" dirty="0"/>
              <a:t> (MINLP </a:t>
            </a:r>
            <a:r>
              <a:rPr lang="de-DE" i="1" dirty="0" err="1"/>
              <a:t>reformulation</a:t>
            </a:r>
            <a:r>
              <a:rPr lang="de-DE" i="1" dirty="0"/>
              <a:t>)</a:t>
            </a:r>
            <a:r>
              <a:rPr lang="de-DE" dirty="0"/>
              <a:t>). </a:t>
            </a:r>
          </a:p>
          <a:p>
            <a:pPr marL="0" indent="0">
              <a:buNone/>
            </a:pPr>
            <a:endParaRPr lang="de-DE" sz="2000" b="1" u="sng" dirty="0"/>
          </a:p>
          <a:p>
            <a:r>
              <a:rPr lang="de-DE" dirty="0"/>
              <a:t>Design </a:t>
            </a:r>
            <a:r>
              <a:rPr lang="de-DE" dirty="0" err="1"/>
              <a:t>gasification</a:t>
            </a:r>
            <a:r>
              <a:rPr lang="de-DE" dirty="0"/>
              <a:t> and </a:t>
            </a:r>
            <a:r>
              <a:rPr lang="de-DE" dirty="0" err="1"/>
              <a:t>pyrolysis</a:t>
            </a:r>
            <a:r>
              <a:rPr lang="de-DE" dirty="0"/>
              <a:t> </a:t>
            </a:r>
            <a:r>
              <a:rPr lang="de-DE" dirty="0" err="1"/>
              <a:t>of</a:t>
            </a:r>
            <a:r>
              <a:rPr lang="de-DE" dirty="0"/>
              <a:t> </a:t>
            </a:r>
            <a:r>
              <a:rPr lang="de-DE" dirty="0" err="1"/>
              <a:t>biomass</a:t>
            </a:r>
            <a:r>
              <a:rPr lang="de-DE" dirty="0"/>
              <a:t> </a:t>
            </a:r>
            <a:r>
              <a:rPr lang="de-DE" dirty="0" err="1"/>
              <a:t>for</a:t>
            </a:r>
            <a:r>
              <a:rPr lang="de-DE" dirty="0"/>
              <a:t> </a:t>
            </a:r>
            <a:r>
              <a:rPr lang="de-DE" dirty="0" err="1"/>
              <a:t>synthesis</a:t>
            </a:r>
            <a:r>
              <a:rPr lang="de-DE" dirty="0"/>
              <a:t> gas </a:t>
            </a:r>
            <a:r>
              <a:rPr lang="de-DE" dirty="0" err="1"/>
              <a:t>production</a:t>
            </a:r>
            <a:r>
              <a:rPr lang="de-DE" dirty="0"/>
              <a:t>.  </a:t>
            </a:r>
            <a:r>
              <a:rPr lang="de-DE" sz="2000" i="1" dirty="0"/>
              <a:t> </a:t>
            </a:r>
            <a:endParaRPr lang="de-DE" i="1" dirty="0"/>
          </a:p>
          <a:p>
            <a:endParaRPr lang="de-DE" sz="2000" dirty="0"/>
          </a:p>
          <a:p>
            <a:r>
              <a:rPr lang="en-US" b="1" dirty="0"/>
              <a:t>Power – to – X</a:t>
            </a:r>
            <a:r>
              <a:rPr lang="en-US" dirty="0"/>
              <a:t>: Methanol synthesis through </a:t>
            </a:r>
            <a:r>
              <a:rPr lang="en-US" i="1" dirty="0"/>
              <a:t>green hydrogen </a:t>
            </a:r>
            <a:r>
              <a:rPr lang="en-US" dirty="0"/>
              <a:t>and </a:t>
            </a:r>
            <a:r>
              <a:rPr lang="en-US" i="1" dirty="0"/>
              <a:t>direct air carbon capture (DACC) </a:t>
            </a:r>
            <a:r>
              <a:rPr lang="en-US" dirty="0"/>
              <a:t>or utilization of carbon storage. </a:t>
            </a:r>
          </a:p>
          <a:p>
            <a:endParaRPr lang="en-US" dirty="0"/>
          </a:p>
          <a:p>
            <a:r>
              <a:rPr lang="en-US" dirty="0"/>
              <a:t>Techno-economic analysis of DME production plant with integrated hydrogen separation process. </a:t>
            </a:r>
          </a:p>
          <a:p>
            <a:endParaRPr lang="en-US" dirty="0"/>
          </a:p>
          <a:p>
            <a:r>
              <a:rPr lang="en-US" b="1" dirty="0"/>
              <a:t>Life-cycle assessment (LCA) </a:t>
            </a:r>
            <a:r>
              <a:rPr lang="en-US" dirty="0"/>
              <a:t>of dimethyl-ether (DME) production. </a:t>
            </a:r>
          </a:p>
        </p:txBody>
      </p:sp>
    </p:spTree>
    <p:extLst>
      <p:ext uri="{BB962C8B-B14F-4D97-AF65-F5344CB8AC3E}">
        <p14:creationId xmlns:p14="http://schemas.microsoft.com/office/powerpoint/2010/main" val="37398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268838" y="1472036"/>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207703" y="1053402"/>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340946" y="1110325"/>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u="sng" dirty="0"/>
              <a:t>CH</a:t>
            </a:r>
            <a:r>
              <a:rPr lang="en-US" altLang="zh-CN" u="sng" baseline="-25000" dirty="0"/>
              <a:t>3</a:t>
            </a:r>
            <a:r>
              <a:rPr lang="en-US" altLang="zh-CN" u="sng" dirty="0"/>
              <a:t>OH</a:t>
            </a:r>
            <a:r>
              <a:rPr lang="en-US" altLang="zh-CN" dirty="0"/>
              <a:t>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solidFill>
                  <a:schemeClr val="bg1">
                    <a:lumMod val="65000"/>
                  </a:schemeClr>
                </a:solidFill>
              </a:rPr>
              <a:t>H</a:t>
            </a:r>
            <a:r>
              <a:rPr lang="en-US" altLang="zh-CN" baseline="-25000" dirty="0">
                <a:solidFill>
                  <a:schemeClr val="bg1">
                    <a:lumMod val="65000"/>
                  </a:schemeClr>
                </a:solidFill>
              </a:rPr>
              <a:t>2</a:t>
            </a:r>
            <a:r>
              <a:rPr lang="en-US" altLang="zh-CN" dirty="0">
                <a:solidFill>
                  <a:schemeClr val="bg1">
                    <a:lumMod val="65000"/>
                  </a:schemeClr>
                </a:solidFill>
              </a:rPr>
              <a:t> + CO</a:t>
            </a:r>
            <a:endParaRPr lang="zh-CN" altLang="en-US" baseline="-25000" dirty="0">
              <a:solidFill>
                <a:schemeClr val="bg1">
                  <a:lumMod val="65000"/>
                </a:schemeClr>
              </a:solidFill>
            </a:endParaRPr>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u="sng" dirty="0">
                <a:solidFill>
                  <a:schemeClr val="bg1">
                    <a:lumMod val="65000"/>
                  </a:schemeClr>
                </a:solidFill>
              </a:rPr>
              <a:t>CH</a:t>
            </a:r>
            <a:r>
              <a:rPr lang="en-US" altLang="zh-CN" u="sng" baseline="-25000" dirty="0">
                <a:solidFill>
                  <a:schemeClr val="bg1">
                    <a:lumMod val="65000"/>
                  </a:schemeClr>
                </a:solidFill>
              </a:rPr>
              <a:t>3</a:t>
            </a:r>
            <a:r>
              <a:rPr lang="en-US" altLang="zh-CN" u="sng" dirty="0">
                <a:solidFill>
                  <a:schemeClr val="bg1">
                    <a:lumMod val="65000"/>
                  </a:schemeClr>
                </a:solidFill>
              </a:rPr>
              <a:t>OH</a:t>
            </a:r>
            <a:endParaRPr lang="zh-CN" altLang="en-US" u="sng" baseline="-25000" dirty="0">
              <a:solidFill>
                <a:schemeClr val="bg1">
                  <a:lumMod val="65000"/>
                </a:schemeClr>
              </a:solidFill>
            </a:endParaRPr>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r>
              <a:rPr lang="en-US" altLang="de-DE" dirty="0"/>
              <a:t>[1/2]</a:t>
            </a:r>
            <a:endParaRPr lang="en-US" altLang="de-DE" noProof="0" dirty="0"/>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0</TotalTime>
  <Words>765</Words>
  <Application>Microsoft Office PowerPoint</Application>
  <PresentationFormat>Widescreen</PresentationFormat>
  <Paragraphs>177</Paragraphs>
  <Slides>20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CMSS12</vt:lpstr>
      <vt:lpstr>CMSSBX10</vt:lpstr>
      <vt:lpstr>Arial</vt:lpstr>
      <vt:lpstr>Calibri</vt:lpstr>
      <vt:lpstr>Cambria Math</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[1/2]</vt:lpstr>
      <vt:lpstr>PowerPoint Presentation</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Ilias Chair</cp:lastModifiedBy>
  <cp:revision>30</cp:revision>
  <dcterms:created xsi:type="dcterms:W3CDTF">2021-03-31T08:00:58Z</dcterms:created>
  <dcterms:modified xsi:type="dcterms:W3CDTF">2023-07-30T20:07:05Z</dcterms:modified>
</cp:coreProperties>
</file>